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0"/>
  </p:notesMasterIdLst>
  <p:sldIdLst>
    <p:sldId id="271" r:id="rId2"/>
    <p:sldId id="307" r:id="rId3"/>
    <p:sldId id="306" r:id="rId4"/>
    <p:sldId id="305" r:id="rId5"/>
    <p:sldId id="324" r:id="rId6"/>
    <p:sldId id="316" r:id="rId7"/>
    <p:sldId id="311" r:id="rId8"/>
    <p:sldId id="310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media/image1.jpe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60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1">
              <a:buFont typeface="Wingdings" pitchFamily="2" charset="2"/>
              <a:buChar char="Ø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qj :  the probability that adversary takes pure strategy j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i="1" dirty="0">
                <a:latin typeface="Arial" pitchFamily="34" charset="0"/>
                <a:cs typeface="Arial" pitchFamily="34" charset="0"/>
              </a:rPr>
              <a:t>U(</a:t>
            </a:r>
            <a:r>
              <a:rPr lang="en-US" sz="1800" i="1" dirty="0" err="1">
                <a:latin typeface="Arial" pitchFamily="34" charset="0"/>
                <a:cs typeface="Arial" pitchFamily="34" charset="0"/>
              </a:rPr>
              <a:t>j,x</a:t>
            </a:r>
            <a:r>
              <a:rPr lang="en-US" sz="1800" i="1" dirty="0">
                <a:latin typeface="Arial" pitchFamily="34" charset="0"/>
                <a:cs typeface="Arial" pitchFamily="34" charset="0"/>
              </a:rPr>
              <a:t>)</a:t>
            </a:r>
            <a:r>
              <a:rPr lang="en-US" sz="1800" dirty="0">
                <a:latin typeface="Arial" pitchFamily="34" charset="0"/>
                <a:cs typeface="Arial" pitchFamily="34" charset="0"/>
              </a:rPr>
              <a:t>:  adversary’s expected utility by taking pure strategy j, given defender’s mixed-strategy </a:t>
            </a:r>
            <a:r>
              <a:rPr lang="en-US" sz="1800" i="1" dirty="0">
                <a:latin typeface="Arial" pitchFamily="34" charset="0"/>
                <a:cs typeface="Arial" pitchFamily="34" charset="0"/>
              </a:rPr>
              <a:t>x</a:t>
            </a:r>
          </a:p>
          <a:p>
            <a:pPr lvl="1">
              <a:buFont typeface="Wingdings" pitchFamily="2" charset="2"/>
              <a:buChar char="Ø"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λ: captures the rational level of the follower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lIns="91424" tIns="45712" rIns="91424" bIns="45712"/>
          <a:lstStyle/>
          <a:p>
            <a:fld id="{19A2A9CA-0E2A-4EB5-A09B-EBEE5472D11E}" type="datetime1">
              <a:rPr lang="en-US" smtClean="0">
                <a:solidFill>
                  <a:prstClr val="black"/>
                </a:solidFill>
              </a:rPr>
              <a:pPr/>
              <a:t>9/22/20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lIns="91424" tIns="45712" rIns="91424" bIns="45712"/>
          <a:lstStyle/>
          <a:p>
            <a:r>
              <a:rPr lang="en-US">
                <a:solidFill>
                  <a:prstClr val="black"/>
                </a:solidFill>
              </a:rPr>
              <a:t>Rong Yang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9/22/20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8.m4a"/><Relationship Id="rId7" Type="http://schemas.openxmlformats.org/officeDocument/2006/relationships/image" Target="../media/image5.emf"/><Relationship Id="rId2" Type="http://schemas.microsoft.com/office/2007/relationships/media" Target="../media/media8.m4a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78369"/>
            <a:ext cx="8077200" cy="1673352"/>
          </a:xfrm>
        </p:spPr>
        <p:txBody>
          <a:bodyPr>
            <a:normAutofit/>
          </a:bodyPr>
          <a:lstStyle/>
          <a:p>
            <a:r>
              <a:rPr lang="en-US" dirty="0"/>
              <a:t>Decision Theory Part II (Pt 1)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C4FAC60-D81C-9049-8CB0-DB2CE41AFF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38"/>
    </mc:Choice>
    <mc:Fallback xmlns="">
      <p:transition spd="slow" advTm="42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Decision Criteria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7741769"/>
              </p:ext>
            </p:extLst>
          </p:nvPr>
        </p:nvGraphicFramePr>
        <p:xfrm>
          <a:off x="457200" y="1879579"/>
          <a:ext cx="8229600" cy="34758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58627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Forward Looking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Backwards Looking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58627">
                <a:tc>
                  <a:txBody>
                    <a:bodyPr/>
                    <a:lstStyle/>
                    <a:p>
                      <a:r>
                        <a:rPr lang="en-US" sz="2800" dirty="0"/>
                        <a:t>Average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Maximize</a:t>
                      </a:r>
                      <a:r>
                        <a:rPr lang="en-US" sz="2800" baseline="0" dirty="0"/>
                        <a:t> Expected Value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Minimize</a:t>
                      </a:r>
                      <a:r>
                        <a:rPr lang="en-US" sz="2800" baseline="0" dirty="0"/>
                        <a:t> Expected Regret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8627">
                <a:tc>
                  <a:txBody>
                    <a:bodyPr/>
                    <a:lstStyle/>
                    <a:p>
                      <a:r>
                        <a:rPr lang="en-US" sz="2800" dirty="0"/>
                        <a:t>Worst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Maximize Minimum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Minimize Maximum</a:t>
                      </a:r>
                      <a:r>
                        <a:rPr lang="en-US" sz="2800" baseline="0" dirty="0"/>
                        <a:t> Regret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E19F911-A08A-1942-B91F-9863F0A6BE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573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1925"/>
    </mc:Choice>
    <mc:Fallback xmlns="">
      <p:transition spd="slow" advTm="561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Further Considerations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Many other possible decision criteria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Normative</a:t>
            </a:r>
            <a:r>
              <a:rPr lang="en-US" dirty="0"/>
              <a:t> rules with other properties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Descriptive</a:t>
            </a:r>
            <a:r>
              <a:rPr lang="en-US" dirty="0"/>
              <a:t> rules that predict decisions</a:t>
            </a:r>
          </a:p>
          <a:p>
            <a:r>
              <a:rPr lang="en-US" dirty="0"/>
              <a:t>Behavioral economics/game theory/psychology try to predict human choices</a:t>
            </a:r>
          </a:p>
          <a:p>
            <a:r>
              <a:rPr lang="en-US" dirty="0"/>
              <a:t>Learning rules capture adaptation over repeated decisions</a:t>
            </a:r>
          </a:p>
          <a:p>
            <a:r>
              <a:rPr lang="en-US" dirty="0"/>
              <a:t>Optimization is used to make large scale/complex decisions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7A4CD14-F1D2-6F4A-A687-0151AC5BC9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628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6032"/>
    </mc:Choice>
    <mc:Fallback xmlns="">
      <p:transition spd="slow" advTm="256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Aversion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Prefer more certain outcomes to gambles</a:t>
            </a:r>
          </a:p>
          <a:p>
            <a:pPr lvl="1"/>
            <a:r>
              <a:rPr lang="en-US" dirty="0"/>
              <a:t>Humans often show forms of this</a:t>
            </a:r>
          </a:p>
          <a:p>
            <a:pPr lvl="1"/>
            <a:r>
              <a:rPr lang="en-US" dirty="0"/>
              <a:t>Curved utility functions </a:t>
            </a:r>
          </a:p>
          <a:p>
            <a:r>
              <a:rPr lang="en-US" dirty="0"/>
              <a:t>Arrow-Pratt measure of</a:t>
            </a:r>
          </a:p>
          <a:p>
            <a:pPr marL="118872" indent="0">
              <a:buNone/>
            </a:pPr>
            <a:r>
              <a:rPr lang="en-US" dirty="0"/>
              <a:t>    absolute risk aversion:</a:t>
            </a:r>
          </a:p>
          <a:p>
            <a:pPr marL="118872" indent="0">
              <a:buNone/>
            </a:pPr>
            <a:endParaRPr lang="en-US" dirty="0"/>
          </a:p>
          <a:p>
            <a:pPr marL="118872" indent="0">
              <a:buNone/>
            </a:pPr>
            <a:endParaRPr lang="en-US" dirty="0"/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Logarithmic: </a:t>
            </a:r>
            <a:r>
              <a:rPr lang="en-US" i="1" dirty="0"/>
              <a:t>u(c) = log(c)</a:t>
            </a:r>
          </a:p>
          <a:p>
            <a:pPr lvl="1"/>
            <a:r>
              <a:rPr lang="en-US" dirty="0"/>
              <a:t>Exponential: </a:t>
            </a:r>
            <a:r>
              <a:rPr lang="en-US" i="1" dirty="0"/>
              <a:t>u(c) = 1-e</a:t>
            </a:r>
            <a:r>
              <a:rPr lang="en-US" i="1" baseline="30000" dirty="0"/>
              <a:t>(-ac)</a:t>
            </a:r>
            <a:endParaRPr lang="en-US" i="1" dirty="0"/>
          </a:p>
          <a:p>
            <a:pPr marL="118872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4300" y="3037002"/>
            <a:ext cx="3492500" cy="3098800"/>
          </a:xfrm>
          <a:prstGeom prst="rect">
            <a:avLst/>
          </a:prstGeom>
        </p:spPr>
      </p:pic>
      <p:pic>
        <p:nvPicPr>
          <p:cNvPr id="9" name="Picture 8" descr="Screen Shot 2018-09-25 at 4.39.26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8393" y="3999032"/>
            <a:ext cx="1916116" cy="80836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7E23CEA-EAED-BD4D-BA68-78E8A70360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017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763"/>
    </mc:Choice>
    <mc:Fallback xmlns="">
      <p:transition spd="slow" advTm="216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8A14A-0D67-7943-86B4-D80796A79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Aversion: Bounded Loss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2DA0C-C9E2-7E4D-AAB3-2D0A6F17E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Another general approach optimizes the expected value subject to a maximum loss</a:t>
            </a:r>
          </a:p>
          <a:p>
            <a:pPr lvl="1"/>
            <a:r>
              <a:rPr lang="en-US" dirty="0"/>
              <a:t>Max loss must be lower than </a:t>
            </a:r>
            <a:r>
              <a:rPr lang="en-US" dirty="0" err="1"/>
              <a:t>maxmin</a:t>
            </a:r>
            <a:r>
              <a:rPr lang="en-US" dirty="0"/>
              <a:t> value</a:t>
            </a:r>
          </a:p>
          <a:p>
            <a:pPr lvl="2"/>
            <a:r>
              <a:rPr lang="en-US" dirty="0"/>
              <a:t>Why?</a:t>
            </a:r>
          </a:p>
          <a:p>
            <a:pPr lvl="1"/>
            <a:r>
              <a:rPr lang="en-US" dirty="0"/>
              <a:t>Tradeoff between higher average/worst case</a:t>
            </a:r>
          </a:p>
          <a:p>
            <a:pPr lvl="1"/>
            <a:r>
              <a:rPr lang="en-US" dirty="0"/>
              <a:t>Could optimize other objectives as well</a:t>
            </a:r>
          </a:p>
          <a:p>
            <a:pPr lvl="1"/>
            <a:endParaRPr lang="en-US" dirty="0"/>
          </a:p>
          <a:p>
            <a:r>
              <a:rPr lang="en-US" dirty="0"/>
              <a:t>Mathematical programming tools</a:t>
            </a:r>
          </a:p>
          <a:p>
            <a:pPr lvl="1"/>
            <a:r>
              <a:rPr lang="en-US" dirty="0"/>
              <a:t>Linear programming, mixed integer programming, nonlinear programming…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ACDAB5E-C76A-5C48-B97C-D1BDEC47C4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97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902"/>
    </mc:Choice>
    <mc:Fallback xmlns="">
      <p:transition spd="slow" advTm="141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Ambiguity Aversion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“Risk” is often used to describe situations where probability information is available</a:t>
            </a:r>
          </a:p>
          <a:p>
            <a:r>
              <a:rPr lang="en-US" dirty="0"/>
              <a:t>“Ambiguity” refers to situations where probability information is unknown or uncertain</a:t>
            </a:r>
          </a:p>
          <a:p>
            <a:r>
              <a:rPr lang="en-US" dirty="0"/>
              <a:t>Decision makers may show a preference for well-defined problems rather than ambiguous ones</a:t>
            </a:r>
          </a:p>
          <a:p>
            <a:r>
              <a:rPr lang="en-US" dirty="0"/>
              <a:t>E.g. Dempster-Shafer Theory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EA6E2F2-D89A-6345-BBF6-A2D2A9D23A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209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459"/>
    </mc:Choice>
    <mc:Fallback xmlns="">
      <p:transition spd="slow" advTm="89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Quantal</a:t>
            </a:r>
            <a:r>
              <a:rPr lang="en-US" dirty="0"/>
              <a:t> Choice Models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Empirically, humans do not always choose the option with the maximum expected value</a:t>
            </a:r>
          </a:p>
          <a:p>
            <a:pPr lvl="1"/>
            <a:r>
              <a:rPr lang="en-US" dirty="0"/>
              <a:t>Insensitivity to small differences in value</a:t>
            </a:r>
          </a:p>
          <a:p>
            <a:pPr lvl="1"/>
            <a:r>
              <a:rPr lang="en-US" dirty="0"/>
              <a:t>Ambiguity in values</a:t>
            </a:r>
          </a:p>
          <a:p>
            <a:pPr lvl="1"/>
            <a:r>
              <a:rPr lang="en-US" dirty="0"/>
              <a:t>Overwhelmed by many/complex choices</a:t>
            </a:r>
          </a:p>
          <a:p>
            <a:pPr lvl="1"/>
            <a:r>
              <a:rPr lang="en-US" dirty="0"/>
              <a:t>Exploratory behavior</a:t>
            </a:r>
          </a:p>
          <a:p>
            <a:pPr lvl="1"/>
            <a:r>
              <a:rPr lang="en-US" dirty="0"/>
              <a:t>Mistakes</a:t>
            </a:r>
          </a:p>
          <a:p>
            <a:r>
              <a:rPr lang="en-US" dirty="0"/>
              <a:t>However, they do tend to choose higher valued actions more frequently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9A4BF29-A80B-6E40-B29A-CE49FA8BF3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98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203"/>
    </mc:Choice>
    <mc:Fallback xmlns="">
      <p:transition spd="slow" advTm="1622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tIns="41473" bIns="41473">
            <a:normAutofit/>
          </a:bodyPr>
          <a:lstStyle/>
          <a:p>
            <a:r>
              <a:rPr lang="en-US" dirty="0" err="1"/>
              <a:t>Quantal</a:t>
            </a:r>
            <a:r>
              <a:rPr lang="en-US" dirty="0"/>
              <a:t> Choice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93319"/>
            <a:ext cx="8363520" cy="4702175"/>
          </a:xfrm>
        </p:spPr>
        <p:txBody>
          <a:bodyPr rIns="82945" bIns="41473">
            <a:normAutofit/>
          </a:bodyPr>
          <a:lstStyle/>
          <a:p>
            <a:pPr>
              <a:spcAft>
                <a:spcPts val="1800"/>
              </a:spcAft>
            </a:pPr>
            <a:r>
              <a:rPr lang="en-US" sz="2500" dirty="0">
                <a:cs typeface="Arial" pitchFamily="34" charset="0"/>
              </a:rPr>
              <a:t>Estimates response frequency based on utility differences</a:t>
            </a:r>
          </a:p>
          <a:p>
            <a:pPr>
              <a:spcAft>
                <a:spcPts val="1800"/>
              </a:spcAft>
            </a:pPr>
            <a:r>
              <a:rPr lang="en-US" sz="2500" dirty="0">
                <a:cs typeface="Arial" pitchFamily="34" charset="0"/>
              </a:rPr>
              <a:t>Higher utilities are chosen more frequently</a:t>
            </a:r>
          </a:p>
          <a:p>
            <a:pPr>
              <a:spcAft>
                <a:spcPts val="1800"/>
              </a:spcAft>
            </a:pPr>
            <a:r>
              <a:rPr lang="en-US" sz="2500" dirty="0">
                <a:cs typeface="Arial" pitchFamily="34" charset="0"/>
              </a:rPr>
              <a:t>Equivalent to “noisy” utility values (with a certain distribution)</a:t>
            </a:r>
          </a:p>
          <a:p>
            <a:pPr>
              <a:spcAft>
                <a:spcPts val="1800"/>
              </a:spcAft>
            </a:pPr>
            <a:r>
              <a:rPr lang="en-US" sz="2500" dirty="0" err="1">
                <a:cs typeface="Arial" pitchFamily="34" charset="0"/>
              </a:rPr>
              <a:t>Quantal</a:t>
            </a:r>
            <a:r>
              <a:rPr lang="en-US" sz="2500" dirty="0">
                <a:cs typeface="Arial" pitchFamily="34" charset="0"/>
              </a:rPr>
              <a:t>  choice function:</a:t>
            </a:r>
          </a:p>
          <a:p>
            <a:pPr>
              <a:spcAft>
                <a:spcPts val="1800"/>
              </a:spcAft>
            </a:pPr>
            <a:endParaRPr lang="en-US" sz="2500" dirty="0">
              <a:cs typeface="Arial" pitchFamily="34" charset="0"/>
            </a:endParaRPr>
          </a:p>
          <a:p>
            <a:r>
              <a:rPr lang="el-GR" sz="2500" dirty="0">
                <a:cs typeface="Arial" pitchFamily="34" charset="0"/>
              </a:rPr>
              <a:t>λ</a:t>
            </a:r>
            <a:r>
              <a:rPr lang="en-US" sz="2500" dirty="0">
                <a:cs typeface="Arial" pitchFamily="34" charset="0"/>
              </a:rPr>
              <a:t>: represents noise level or degree of rationality</a:t>
            </a:r>
          </a:p>
          <a:p>
            <a:pPr lvl="1"/>
            <a:r>
              <a:rPr lang="en-US" sz="2000" dirty="0">
                <a:cs typeface="Arial" pitchFamily="34" charset="0"/>
              </a:rPr>
              <a:t>0 = uniform random choices</a:t>
            </a:r>
          </a:p>
          <a:p>
            <a:pPr lvl="1"/>
            <a:r>
              <a:rPr lang="en-US" sz="2000" dirty="0">
                <a:cs typeface="Arial" pitchFamily="34" charset="0"/>
              </a:rPr>
              <a:t>∞ =  approaches optimal (expected utility maximizing) choice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4710528"/>
              </p:ext>
            </p:extLst>
          </p:nvPr>
        </p:nvGraphicFramePr>
        <p:xfrm>
          <a:off x="4836684" y="3632866"/>
          <a:ext cx="1900238" cy="1476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Equation" r:id="rId6" imgW="850900" imgH="660400" progId="Equation.3">
                  <p:embed/>
                </p:oleObj>
              </mc:Choice>
              <mc:Fallback>
                <p:oleObj name="Equation" r:id="rId6" imgW="850900" imgH="660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36684" y="3632866"/>
                        <a:ext cx="1900238" cy="1476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804EEF5-DE73-3844-B98F-D2B26988539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7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037"/>
    </mc:Choice>
    <mc:Fallback xmlns="">
      <p:transition spd="slow" advTm="211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5400</TotalTime>
  <Words>375</Words>
  <Application>Microsoft Macintosh PowerPoint</Application>
  <PresentationFormat>On-screen Show (4:3)</PresentationFormat>
  <Paragraphs>65</Paragraphs>
  <Slides>8</Slides>
  <Notes>1</Notes>
  <HiddenSlides>0</HiddenSlides>
  <MMClips>8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Equation</vt:lpstr>
      <vt:lpstr>Decision Theory Part II (Pt 1)</vt:lpstr>
      <vt:lpstr>Basic Decision Criteria</vt:lpstr>
      <vt:lpstr>Further Considerations</vt:lpstr>
      <vt:lpstr>Risk Aversion</vt:lpstr>
      <vt:lpstr>Risk Aversion: Bounded Loss</vt:lpstr>
      <vt:lpstr>Ambiguity Aversion </vt:lpstr>
      <vt:lpstr>Quantal Choice Models </vt:lpstr>
      <vt:lpstr>Quantal Choice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66</cp:revision>
  <dcterms:created xsi:type="dcterms:W3CDTF">2012-01-23T08:25:46Z</dcterms:created>
  <dcterms:modified xsi:type="dcterms:W3CDTF">2020-09-22T20:36:11Z</dcterms:modified>
</cp:coreProperties>
</file>

<file path=docProps/thumbnail.jpeg>
</file>